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5" r:id="rId9"/>
    <p:sldId id="270" r:id="rId10"/>
    <p:sldId id="263" r:id="rId11"/>
    <p:sldId id="266" r:id="rId12"/>
    <p:sldId id="264" r:id="rId13"/>
    <p:sldId id="272" r:id="rId14"/>
    <p:sldId id="269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99AB-D31E-47D0-8452-A12DA36647AC}" type="datetimeFigureOut">
              <a:rPr lang="en-US" smtClean="0"/>
              <a:pPr/>
              <a:t>21-Feb-25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8F3FB-70BE-4A36-9053-239789BCE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99AB-D31E-47D0-8452-A12DA36647AC}" type="datetimeFigureOut">
              <a:rPr lang="en-US" smtClean="0"/>
              <a:pPr/>
              <a:t>21-Feb-25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8F3FB-70BE-4A36-9053-239789BCE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99AB-D31E-47D0-8452-A12DA36647AC}" type="datetimeFigureOut">
              <a:rPr lang="en-US" smtClean="0"/>
              <a:pPr/>
              <a:t>21-Feb-25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8F3FB-70BE-4A36-9053-239789BCE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99AB-D31E-47D0-8452-A12DA36647AC}" type="datetimeFigureOut">
              <a:rPr lang="en-US" smtClean="0"/>
              <a:pPr/>
              <a:t>21-Feb-25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8F3FB-70BE-4A36-9053-239789BCE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99AB-D31E-47D0-8452-A12DA36647AC}" type="datetimeFigureOut">
              <a:rPr lang="en-US" smtClean="0"/>
              <a:pPr/>
              <a:t>21-Feb-25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8F3FB-70BE-4A36-9053-239789BCE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99AB-D31E-47D0-8452-A12DA36647AC}" type="datetimeFigureOut">
              <a:rPr lang="en-US" smtClean="0"/>
              <a:pPr/>
              <a:t>21-Feb-25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8F3FB-70BE-4A36-9053-239789BCE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99AB-D31E-47D0-8452-A12DA36647AC}" type="datetimeFigureOut">
              <a:rPr lang="en-US" smtClean="0"/>
              <a:pPr/>
              <a:t>21-Feb-25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8F3FB-70BE-4A36-9053-239789BCE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99AB-D31E-47D0-8452-A12DA36647AC}" type="datetimeFigureOut">
              <a:rPr lang="en-US" smtClean="0"/>
              <a:pPr/>
              <a:t>21-Feb-25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8F3FB-70BE-4A36-9053-239789BCE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99AB-D31E-47D0-8452-A12DA36647AC}" type="datetimeFigureOut">
              <a:rPr lang="en-US" smtClean="0"/>
              <a:pPr/>
              <a:t>21-Feb-25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8F3FB-70BE-4A36-9053-239789BCE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99AB-D31E-47D0-8452-A12DA36647AC}" type="datetimeFigureOut">
              <a:rPr lang="en-US" smtClean="0"/>
              <a:pPr/>
              <a:t>21-Feb-25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8F3FB-70BE-4A36-9053-239789BCE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B99AB-D31E-47D0-8452-A12DA36647AC}" type="datetimeFigureOut">
              <a:rPr lang="en-US" smtClean="0"/>
              <a:pPr/>
              <a:t>21-Feb-25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8F3FB-70BE-4A36-9053-239789BCE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B99AB-D31E-47D0-8452-A12DA36647AC}" type="datetimeFigureOut">
              <a:rPr lang="en-US" smtClean="0"/>
              <a:pPr/>
              <a:t>21-Feb-25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8F3FB-70BE-4A36-9053-239789BCE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DD_National" TargetMode="External"/><Relationship Id="rId2" Type="http://schemas.openxmlformats.org/officeDocument/2006/relationships/hyperlink" Target="https://en.wikipedia.org/wiki/New_Parliament_House,_New_Delhi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s://en.wikipedia.org/wiki/Sansad_TV" TargetMode="External"/><Relationship Id="rId4" Type="http://schemas.openxmlformats.org/officeDocument/2006/relationships/hyperlink" Target="https://en.wikipedia.org/wiki/DD_New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33800" y="4648200"/>
            <a:ext cx="5029200" cy="1828800"/>
          </a:xfrm>
        </p:spPr>
        <p:txBody>
          <a:bodyPr>
            <a:normAutofit fontScale="47500" lnSpcReduction="20000"/>
          </a:bodyPr>
          <a:lstStyle/>
          <a:p>
            <a:r>
              <a:rPr lang="en-US" sz="5900" b="1" i="1" u="sng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Presented by students </a:t>
            </a:r>
            <a:r>
              <a:rPr lang="en-US" sz="4200" b="1" i="1" u="sng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of B.COM 1</a:t>
            </a:r>
            <a:r>
              <a:rPr lang="en-US" sz="4200" b="1" i="1" u="sng" baseline="300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ST</a:t>
            </a:r>
            <a:r>
              <a:rPr lang="en-US" sz="4200" b="1" i="1" u="sng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4200" b="1" i="1" u="sng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YEAR</a:t>
            </a:r>
            <a:endParaRPr lang="en-US" sz="4200" b="1" i="1" u="sng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SIMRANDEEP </a:t>
            </a:r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KAUR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AMRIT </a:t>
            </a:r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KAUR</a:t>
            </a:r>
            <a:endParaRPr lang="en-US" b="1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SATWINDER </a:t>
            </a:r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KAUR</a:t>
            </a:r>
            <a:endParaRPr lang="en-US" b="1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GAGANJOT KAUR </a:t>
            </a:r>
          </a:p>
          <a:p>
            <a:endParaRPr lang="en-US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026" name="Picture 2" descr="C:\Users\user\Desktop\Indias-Union-Budget-2025-26-Strategic-Reforms-to-Drive-Economic-Growt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8572500" cy="403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Screenshot2025-02-01124049PPTD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448799" cy="71280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3810001"/>
            <a:ext cx="8915400" cy="3047999"/>
          </a:xfrm>
          <a:prstGeom prst="rect">
            <a:avLst/>
          </a:prstGeom>
          <a:noFill/>
        </p:spPr>
      </p:pic>
      <p:pic>
        <p:nvPicPr>
          <p:cNvPr id="2051" name="Picture 3" descr="C:\Users\user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28600"/>
            <a:ext cx="5867400" cy="33528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6400800" y="381000"/>
            <a:ext cx="2590800" cy="3200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Role of Parliament in union budget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Algerian" pitchFamily="82" charset="0"/>
              </a:rPr>
              <a:t>Role of Parliament in </a:t>
            </a:r>
            <a:r>
              <a:rPr lang="en-US" b="1" dirty="0">
                <a:solidFill>
                  <a:srgbClr val="00B050"/>
                </a:solidFill>
                <a:latin typeface="Algerian" pitchFamily="82" charset="0"/>
              </a:rPr>
              <a:t>U</a:t>
            </a:r>
            <a:r>
              <a:rPr lang="en-US" b="1" dirty="0" smtClean="0">
                <a:solidFill>
                  <a:srgbClr val="00B050"/>
                </a:solidFill>
                <a:latin typeface="Algerian" pitchFamily="82" charset="0"/>
              </a:rPr>
              <a:t>nion Budget</a:t>
            </a:r>
            <a:endParaRPr lang="en-US" b="1" dirty="0">
              <a:solidFill>
                <a:srgbClr val="00B05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Parliament Budget Session 2025 (Jan 31 - Apr 4) will introduce 16 new Bills and review 13 key legislations, including the Finance Bill, </a:t>
            </a:r>
            <a:r>
              <a:rPr lang="en-US" dirty="0" err="1"/>
              <a:t>Waqf</a:t>
            </a:r>
            <a:r>
              <a:rPr lang="en-US" dirty="0"/>
              <a:t> (Amendment) Bill, and Immigration and Foreigners Bill.</a:t>
            </a:r>
          </a:p>
          <a:p>
            <a:r>
              <a:rPr lang="en-US" dirty="0"/>
              <a:t>Major discussions will focus on economic policies, taxation reforms, banking regulations, and disaster management, shaping India’s fiscal and legislative framework.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685800"/>
            <a:ext cx="6705600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Algerian" pitchFamily="82" charset="0"/>
              </a:rPr>
              <a:t>DIFFERENCE BETWEEN CURRENT BUDGET AND PREVIOUS BUDGET</a:t>
            </a:r>
            <a:endParaRPr lang="en-US" b="1" dirty="0">
              <a:solidFill>
                <a:srgbClr val="00B05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CURRENT BUDGET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The net tax receipts are estimated at ₹28.37 </a:t>
            </a:r>
            <a:r>
              <a:rPr lang="en-US" dirty="0" err="1"/>
              <a:t>lakh</a:t>
            </a:r>
            <a:r>
              <a:rPr lang="en-US" dirty="0"/>
              <a:t> </a:t>
            </a:r>
            <a:r>
              <a:rPr lang="en-US" dirty="0" err="1"/>
              <a:t>crore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 The fiscal deficit is estimated to be 4.4 per cent of GDP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The gross market borrowings are estimated at ₹14.82 </a:t>
            </a:r>
            <a:r>
              <a:rPr lang="en-US" dirty="0" err="1"/>
              <a:t>lakh</a:t>
            </a:r>
            <a:r>
              <a:rPr lang="en-US" dirty="0"/>
              <a:t> </a:t>
            </a:r>
            <a:r>
              <a:rPr lang="en-US" dirty="0" err="1"/>
              <a:t>crore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53000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PREVIOUS BUDGET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Total revenues stood at ₹171.15 </a:t>
            </a:r>
            <a:r>
              <a:rPr lang="en-US" dirty="0" err="1"/>
              <a:t>crore</a:t>
            </a:r>
            <a:r>
              <a:rPr lang="en-US" dirty="0"/>
              <a:t>, and the fiscal deficit was ₹24.59 </a:t>
            </a:r>
            <a:r>
              <a:rPr lang="en-US" dirty="0" err="1"/>
              <a:t>crore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 The total expenditure was estimated at ₹197.29 </a:t>
            </a:r>
            <a:r>
              <a:rPr lang="en-US" dirty="0" err="1"/>
              <a:t>crore</a:t>
            </a:r>
            <a:r>
              <a:rPr lang="en-US" dirty="0"/>
              <a:t> with </a:t>
            </a:r>
            <a:r>
              <a:rPr lang="en-US" dirty="0" err="1"/>
              <a:t>Defence</a:t>
            </a:r>
            <a:r>
              <a:rPr lang="en-US" dirty="0"/>
              <a:t> expenditure at ₹92.74 </a:t>
            </a:r>
            <a:r>
              <a:rPr lang="en-US" dirty="0" err="1"/>
              <a:t>crore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i="1" u="sng" dirty="0" smtClean="0">
                <a:solidFill>
                  <a:srgbClr val="00B050"/>
                </a:solidFill>
                <a:latin typeface="Algerian" pitchFamily="82" charset="0"/>
              </a:rPr>
              <a:t>THANK YOU</a:t>
            </a:r>
            <a:endParaRPr lang="en-US" sz="7200" b="1" i="1" u="sng" dirty="0">
              <a:solidFill>
                <a:srgbClr val="00B050"/>
              </a:solidFill>
              <a:latin typeface="Algerian" pitchFamily="82" charset="0"/>
            </a:endParaRPr>
          </a:p>
        </p:txBody>
      </p:sp>
      <p:pic>
        <p:nvPicPr>
          <p:cNvPr id="1026" name="Picture 2" descr="C:\Users\user\Desktop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590800"/>
            <a:ext cx="7775928" cy="37913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Algerian" pitchFamily="82" charset="0"/>
              </a:rPr>
              <a:t>INTRODUCTION TO union </a:t>
            </a:r>
            <a:r>
              <a:rPr lang="en-US" b="1" dirty="0" smtClean="0">
                <a:solidFill>
                  <a:srgbClr val="00B050"/>
                </a:solidFill>
                <a:latin typeface="Algerian" pitchFamily="82" charset="0"/>
              </a:rPr>
              <a:t>budget</a:t>
            </a:r>
            <a:endParaRPr lang="en-US" b="1" dirty="0">
              <a:solidFill>
                <a:srgbClr val="00B05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/>
              <a:t> </a:t>
            </a:r>
            <a:r>
              <a:rPr lang="en-US" b="1" dirty="0"/>
              <a:t>According to Article 112 of the Indian Constitution, the Union Budget of a year, also referred to as the annual financial statement, is a statement of the estimated receipts and expenditure of the government for that particular year</a:t>
            </a:r>
            <a:r>
              <a:rPr lang="en-US" b="1" dirty="0" smtClean="0"/>
              <a:t>.</a:t>
            </a:r>
          </a:p>
          <a:p>
            <a:r>
              <a:rPr lang="en-US" b="1" dirty="0"/>
              <a:t>Union Budget keeps the account of the government's finances for the fiscal year that runs from 1st April to 31st March.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budget has been broadcast live from </a:t>
            </a:r>
            <a:r>
              <a:rPr lang="en-US" dirty="0" err="1">
                <a:hlinkClick r:id="rId2" tooltip="New Parliament House, New Delhi"/>
              </a:rPr>
              <a:t>Sansad</a:t>
            </a:r>
            <a:r>
              <a:rPr lang="en-US" dirty="0">
                <a:hlinkClick r:id="rId2" tooltip="New Parliament House, New Delhi"/>
              </a:rPr>
              <a:t> </a:t>
            </a:r>
            <a:r>
              <a:rPr lang="en-US" dirty="0" err="1">
                <a:hlinkClick r:id="rId2" tooltip="New Parliament House, New Delhi"/>
              </a:rPr>
              <a:t>Bhawan</a:t>
            </a:r>
            <a:r>
              <a:rPr lang="en-US" dirty="0"/>
              <a:t> on the </a:t>
            </a:r>
            <a:r>
              <a:rPr lang="en-US" dirty="0">
                <a:hlinkClick r:id="rId3" tooltip="DD National"/>
              </a:rPr>
              <a:t>DD National</a:t>
            </a:r>
            <a:r>
              <a:rPr lang="en-US" dirty="0"/>
              <a:t>, </a:t>
            </a:r>
            <a:r>
              <a:rPr lang="en-US" dirty="0">
                <a:hlinkClick r:id="rId4" tooltip="DD News"/>
              </a:rPr>
              <a:t>DD News</a:t>
            </a:r>
            <a:r>
              <a:rPr lang="en-US" dirty="0"/>
              <a:t> and </a:t>
            </a:r>
            <a:r>
              <a:rPr lang="en-US" dirty="0" err="1">
                <a:hlinkClick r:id="rId5" tooltip="Sansad TV"/>
              </a:rPr>
              <a:t>Sansad</a:t>
            </a:r>
            <a:r>
              <a:rPr lang="en-US" dirty="0">
                <a:hlinkClick r:id="rId5" tooltip="Sansad TV"/>
              </a:rPr>
              <a:t> TV</a:t>
            </a:r>
            <a:r>
              <a:rPr lang="en-US" dirty="0"/>
              <a:t>. It is hosted without interruption from 11:00 am to 1:00 pm, normally followed up with a report by a panel assessing the changes, benefits and flaws in the budget.</a:t>
            </a:r>
          </a:p>
        </p:txBody>
      </p:sp>
      <p:pic>
        <p:nvPicPr>
          <p:cNvPr id="2050" name="Picture 2" descr="C:\Users\user\Desktop\images (1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33800" y="3657600"/>
            <a:ext cx="4387538" cy="29197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Algerian" pitchFamily="82" charset="0"/>
              </a:rPr>
              <a:t>WHO PRESENTED UNION BUDGET</a:t>
            </a:r>
            <a:endParaRPr lang="en-US" b="1" dirty="0">
              <a:solidFill>
                <a:srgbClr val="00B05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James Wilson, who presented India's first Union Budget was the finance member of the Indian Council and founder of the newspaper The Economist. The Union Budget for financial year 2025-26 is scheduled to be presented in parliament by finance minister </a:t>
            </a:r>
            <a:r>
              <a:rPr lang="en-US" dirty="0" err="1">
                <a:solidFill>
                  <a:srgbClr val="0070C0"/>
                </a:solidFill>
              </a:rPr>
              <a:t>Nirmala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Sitharaman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on February 1, 2025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Since 26 november1947 total 76 times budget has been presented till 2024.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  <a:latin typeface="Algerian" pitchFamily="82" charset="0"/>
              </a:rPr>
              <a:t>Purpose of union budget</a:t>
            </a:r>
            <a:endParaRPr lang="en-US" b="1" dirty="0">
              <a:solidFill>
                <a:srgbClr val="00B05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 This Budget continues our Government’s efforts to: a) accelerate growth, b) secure inclusive development, c) invigorate private sector investments, d) uplift household sentiments, and e) enhance spending power of India’s rising middle class.</a:t>
            </a:r>
          </a:p>
          <a:p>
            <a:r>
              <a:rPr lang="en-US" dirty="0" smtClean="0"/>
              <a:t> Global and domestic best practices will be incorporated and appropriate technical and financial assistance will be sought from multilateral development banks. In Phase-1, 100 developing </a:t>
            </a:r>
            <a:r>
              <a:rPr lang="en-US" dirty="0" err="1" smtClean="0"/>
              <a:t>agri</a:t>
            </a:r>
            <a:r>
              <a:rPr lang="en-US" dirty="0" smtClean="0"/>
              <a:t>-districts will be covered. sing middle class.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Algerian" pitchFamily="82" charset="0"/>
              </a:rPr>
              <a:t>Connections to </a:t>
            </a:r>
            <a:r>
              <a:rPr lang="en-US" sz="3600" b="1" dirty="0">
                <a:solidFill>
                  <a:srgbClr val="00B050"/>
                </a:solidFill>
                <a:latin typeface="Algerian" pitchFamily="82" charset="0"/>
              </a:rPr>
              <a:t>E</a:t>
            </a:r>
            <a:r>
              <a:rPr lang="en-US" sz="3600" b="1" dirty="0" smtClean="0">
                <a:solidFill>
                  <a:srgbClr val="00B050"/>
                </a:solidFill>
                <a:latin typeface="Algerian" pitchFamily="82" charset="0"/>
              </a:rPr>
              <a:t>conomic Growth</a:t>
            </a:r>
            <a:endParaRPr lang="en-US" sz="3600" b="1" dirty="0">
              <a:solidFill>
                <a:srgbClr val="00B05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en-US" sz="3400" b="1" dirty="0"/>
              <a:t> The budget helps plan how to use the country's resources to promote overall economic development and improve living standards. Resource Allocation: The budget ensures that resources are distributed in a way that addresses key priorities such as healthcare, education, infrastructure, and public welfare </a:t>
            </a:r>
            <a:endParaRPr lang="en-US" sz="3400" b="1" dirty="0" smtClean="0"/>
          </a:p>
          <a:p>
            <a:pPr fontAlgn="base">
              <a:buNone/>
            </a:pPr>
            <a:endParaRPr lang="en-US" dirty="0" smtClean="0"/>
          </a:p>
          <a:p>
            <a:pPr fontAlgn="base"/>
            <a:r>
              <a:rPr lang="en-US" dirty="0" smtClean="0"/>
              <a:t>Zero-poverty</a:t>
            </a:r>
            <a:r>
              <a:rPr lang="en-US" dirty="0"/>
              <a:t>.</a:t>
            </a:r>
          </a:p>
          <a:p>
            <a:pPr fontAlgn="base"/>
            <a:r>
              <a:rPr lang="en-US" dirty="0"/>
              <a:t>Hundred per cent good quality school education.</a:t>
            </a:r>
          </a:p>
          <a:p>
            <a:pPr fontAlgn="base"/>
            <a:r>
              <a:rPr lang="en-US" dirty="0"/>
              <a:t>Access to high-quality, affordable, and comprehensive healthcare.</a:t>
            </a:r>
          </a:p>
          <a:p>
            <a:pPr fontAlgn="base"/>
            <a:r>
              <a:rPr lang="en-US" dirty="0"/>
              <a:t>Hundred per cent skilled </a:t>
            </a:r>
            <a:r>
              <a:rPr lang="en-US" dirty="0" err="1"/>
              <a:t>labour</a:t>
            </a:r>
            <a:r>
              <a:rPr lang="en-US" dirty="0"/>
              <a:t> with meaningful employment.</a:t>
            </a:r>
          </a:p>
          <a:p>
            <a:pPr fontAlgn="base"/>
            <a:r>
              <a:rPr lang="en-US" dirty="0"/>
              <a:t>Seventy per cent women in economic activities; and</a:t>
            </a:r>
          </a:p>
          <a:p>
            <a:pPr fontAlgn="base"/>
            <a:r>
              <a:rPr lang="en-US" dirty="0"/>
              <a:t>Farmers making our country the 'food basket of the world</a:t>
            </a:r>
            <a:r>
              <a:rPr lang="en-US" dirty="0" smtClean="0"/>
              <a:t>'.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Algerian" pitchFamily="82" charset="0"/>
              </a:rPr>
              <a:t>IMPACT ON INDIVIDUAL AND BUSINESSES</a:t>
            </a:r>
            <a:endParaRPr lang="en-US" sz="3600" b="1" dirty="0">
              <a:solidFill>
                <a:srgbClr val="00B05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dirty="0"/>
              <a:t>No income tax up to ₹12 </a:t>
            </a:r>
            <a:r>
              <a:rPr lang="en-US" dirty="0" err="1"/>
              <a:t>lakh</a:t>
            </a:r>
            <a:r>
              <a:rPr lang="en-US" dirty="0"/>
              <a:t> increases disposable income for taxpayers.</a:t>
            </a:r>
          </a:p>
          <a:p>
            <a:pPr fontAlgn="base"/>
            <a:r>
              <a:rPr lang="en-US" dirty="0"/>
              <a:t>Positive for the automobile sector, especially two-wheelers and passenger vehicles, as higher disposable income could drive demand.</a:t>
            </a:r>
          </a:p>
          <a:p>
            <a:pPr fontAlgn="base"/>
            <a:r>
              <a:rPr lang="en-US" dirty="0"/>
              <a:t>Consumer staple companies may benefit as increased rural and urban consumer sentiment is expected due to tax relief and agricultural scheme benefits.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09600"/>
            <a:ext cx="8229600" cy="4525963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dirty="0"/>
              <a:t>The cotton productivity mission is positive for textile sector companies, including yarn and garment manufacturers.</a:t>
            </a:r>
          </a:p>
          <a:p>
            <a:pPr fontAlgn="base"/>
            <a:r>
              <a:rPr lang="en-US" dirty="0"/>
              <a:t>The </a:t>
            </a:r>
            <a:r>
              <a:rPr lang="en-US" dirty="0" err="1"/>
              <a:t>Dhan</a:t>
            </a:r>
            <a:r>
              <a:rPr lang="en-US" dirty="0"/>
              <a:t> </a:t>
            </a:r>
            <a:r>
              <a:rPr lang="en-US" dirty="0" err="1"/>
              <a:t>Dhanya</a:t>
            </a:r>
            <a:r>
              <a:rPr lang="en-US" dirty="0"/>
              <a:t> </a:t>
            </a:r>
            <a:r>
              <a:rPr lang="en-US" dirty="0" err="1"/>
              <a:t>Krishi</a:t>
            </a:r>
            <a:r>
              <a:rPr lang="en-US" dirty="0"/>
              <a:t> </a:t>
            </a:r>
            <a:r>
              <a:rPr lang="en-US" dirty="0" err="1"/>
              <a:t>Yojna</a:t>
            </a:r>
            <a:r>
              <a:rPr lang="en-US" dirty="0"/>
              <a:t> will boost farm output and crop diversity, which is positive for agrochemical players.</a:t>
            </a:r>
          </a:p>
          <a:p>
            <a:pPr fontAlgn="base"/>
            <a:r>
              <a:rPr lang="en-US" dirty="0"/>
              <a:t>Rural income improvements may also benefit the automobile sector, particularly in two-wheeler and passenger vehicle segments.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0"/>
            <a:ext cx="80772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The Credit Guarantee Scheme now covers up to INR 10 </a:t>
            </a:r>
            <a:r>
              <a:rPr lang="en-US" dirty="0" err="1" smtClean="0"/>
              <a:t>crore</a:t>
            </a:r>
            <a:r>
              <a:rPr lang="en-US" dirty="0" smtClean="0"/>
              <a:t> for micro and small enterprises and INR 20 </a:t>
            </a:r>
            <a:r>
              <a:rPr lang="en-US" dirty="0" err="1" smtClean="0"/>
              <a:t>crore</a:t>
            </a:r>
            <a:r>
              <a:rPr lang="en-US" dirty="0" smtClean="0"/>
              <a:t> for startups. Additionally, </a:t>
            </a:r>
            <a:r>
              <a:rPr lang="en-US" dirty="0" err="1" smtClean="0"/>
              <a:t>Udyam</a:t>
            </a:r>
            <a:r>
              <a:rPr lang="en-US" dirty="0" smtClean="0"/>
              <a:t>-registered micro-enterprises can access credit cards with an INR 5 </a:t>
            </a:r>
            <a:r>
              <a:rPr lang="en-US" dirty="0" err="1" smtClean="0"/>
              <a:t>lakh</a:t>
            </a:r>
            <a:r>
              <a:rPr lang="en-US" dirty="0" smtClean="0"/>
              <a:t> limit. </a:t>
            </a:r>
            <a:endParaRPr lang="en-US" dirty="0" smtClean="0"/>
          </a:p>
          <a:p>
            <a:r>
              <a:rPr lang="en-US" dirty="0" smtClean="0"/>
              <a:t>The budget introduces transformative initiatives for skilling and higher </a:t>
            </a:r>
            <a:r>
              <a:rPr lang="en-US" dirty="0" smtClean="0"/>
              <a:t>education</a:t>
            </a:r>
          </a:p>
          <a:p>
            <a:r>
              <a:rPr lang="en-US" dirty="0" smtClean="0"/>
              <a:t>Development of 50 tourist destinations through state partnerships via a “challenge mode</a:t>
            </a:r>
            <a:r>
              <a:rPr lang="en-US" dirty="0" smtClean="0"/>
              <a:t>.”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7337546</TotalTime>
  <Words>446</Words>
  <Application>Microsoft Office PowerPoint</Application>
  <PresentationFormat>On-screen Show (4:3)</PresentationFormat>
  <Paragraphs>48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INTRODUCTION TO union budget</vt:lpstr>
      <vt:lpstr>Slide 3</vt:lpstr>
      <vt:lpstr>WHO PRESENTED UNION BUDGET</vt:lpstr>
      <vt:lpstr>Purpose of union budget</vt:lpstr>
      <vt:lpstr>Connections to Economic Growth</vt:lpstr>
      <vt:lpstr>IMPACT ON INDIVIDUAL AND BUSINESSES</vt:lpstr>
      <vt:lpstr> </vt:lpstr>
      <vt:lpstr>Slide 9</vt:lpstr>
      <vt:lpstr>Slide 10</vt:lpstr>
      <vt:lpstr>Slide 11</vt:lpstr>
      <vt:lpstr>Role of Parliament in Union Budget</vt:lpstr>
      <vt:lpstr>Slide 13</vt:lpstr>
      <vt:lpstr>DIFFERENCE BETWEEN CURRENT BUDGET AND PREVIOUS BUDGET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Union Budget</dc:title>
  <dc:creator>user</dc:creator>
  <cp:lastModifiedBy>user</cp:lastModifiedBy>
  <cp:revision>14</cp:revision>
  <dcterms:created xsi:type="dcterms:W3CDTF">2011-03-11T18:32:07Z</dcterms:created>
  <dcterms:modified xsi:type="dcterms:W3CDTF">2025-02-21T23:00:17Z</dcterms:modified>
</cp:coreProperties>
</file>